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1_606431AC.xml" ContentType="application/vnd.ms-powerpoint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6" r:id="rId5"/>
    <p:sldId id="257" r:id="rId6"/>
    <p:sldId id="265" r:id="rId7"/>
    <p:sldId id="260" r:id="rId8"/>
    <p:sldId id="266" r:id="rId9"/>
    <p:sldId id="272" r:id="rId10"/>
    <p:sldId id="258" r:id="rId11"/>
    <p:sldId id="259" r:id="rId12"/>
    <p:sldId id="267" r:id="rId13"/>
    <p:sldId id="261" r:id="rId14"/>
    <p:sldId id="273" r:id="rId15"/>
    <p:sldId id="270" r:id="rId16"/>
    <p:sldId id="262" r:id="rId17"/>
    <p:sldId id="263" r:id="rId18"/>
    <p:sldId id="264" r:id="rId19"/>
    <p:sldId id="268" r:id="rId20"/>
    <p:sldId id="271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08ED33-1662-3C3F-DADE-22BF44E5B9E8}" name="Dobstaff, Jordan Andrew" initials="JD" userId="S::jdobstaf@purdue.edu::f1bee5f3-6c4c-4b27-903e-f9c6140ed18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6EFC3-B577-4F54-A873-81F23E5B2E78}" v="367" dt="2023-12-01T13:22:35.678"/>
    <p1510:client id="{47548466-B482-42EA-AB32-D5D3B9DAB387}" v="296" vWet="298" dt="2023-12-01T12:41:01.289"/>
    <p1510:client id="{55B3A80D-8D5E-446E-8886-3F6779752B94}" v="813" dt="2023-12-01T13:05:50.907"/>
    <p1510:client id="{63E74FF2-98C0-71D7-C169-09264F878404}" v="899" dt="2023-11-30T20:33:10.381"/>
    <p1510:client id="{7E5E05EB-49E6-4616-BD0D-1D95EC34D2FC}" v="1652" vWet="1654" dt="2023-11-30T20:20:20.984"/>
    <p1510:client id="{FC63ADDF-AB7C-4E44-887E-695F023EFC50}" v="3" dt="2023-11-30T16:39:29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omments/modernComment_101_606431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A065A5-6034-4342-AAE7-49972F9EE416}" authorId="{E708ED33-1662-3C3F-DADE-22BF44E5B9E8}" status="resolved" created="2023-11-28T21:14:56.16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17179052" sldId="257"/>
      <ac:picMk id="11" creationId="{CF2A8EB0-BC1A-AD58-9286-7697900A3A0C}"/>
    </ac:deMkLst>
    <p188:txBody>
      <a:bodyPr/>
      <a:lstStyle/>
      <a:p>
        <a:r>
          <a:rPr lang="en-US"/>
          <a:t>Make into equation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388C6-4F2D-4F6C-A0C6-C5CE718177F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F3B39-FCD8-472A-ADCE-7E5CCFF11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65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F3B39-FCD8-472A-ADCE-7E5CCFF117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0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341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4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55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1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1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0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5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5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1_606431AC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cid:08b0b44d-96d1-4026-aee3-5e5571d12c09@namprd22.prod.outlook.co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cid:98e64727-de40-45de-ac52-09520fc7031b@namprd22.prod.outlook.co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cid:1bfaadff-5ad9-4d14-934f-81da957c74a0@namprd22.prod.outlook.com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cid:57ebf660-3e0a-4e3b-91cc-047263f78bbe@namprd22.prod.outlook.com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cid:b88becd5-c7e9-4ba7-a0de-13213da573aa@namprd22.prod.outlook.com" TargetMode="Externa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481E-3638-2D83-5D97-93E490BA0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381"/>
            <a:ext cx="9144000" cy="2387600"/>
          </a:xfrm>
        </p:spPr>
        <p:txBody>
          <a:bodyPr/>
          <a:lstStyle/>
          <a:p>
            <a:r>
              <a:rPr lang="en-US"/>
              <a:t>Annular Fin Efficiency vs Thickness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A4560-765F-D7C2-021A-713656D12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2404" y="2699585"/>
            <a:ext cx="10097386" cy="641811"/>
          </a:xfrm>
        </p:spPr>
        <p:txBody>
          <a:bodyPr/>
          <a:lstStyle/>
          <a:p>
            <a:r>
              <a:rPr lang="en-US"/>
              <a:t>By: Jordan Dobstaff, Alexander Wiseman, Agathiya Tharun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B2CD3-ED53-277D-9D3D-1D6362A1D8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88809" y="3341396"/>
            <a:ext cx="6014381" cy="280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5307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BC1C-F593-D88E-2241-80D44377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FDBDD-52CB-B8B8-FBB5-B75D9F80F0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01168" lvl="1" indent="0">
                  <a:buNone/>
                </a:pPr>
                <a:r>
                  <a:rPr lang="en-US" dirty="0"/>
                  <a:t>The thickest fin has the highest efficiency and highest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r>
                  <a:rPr lang="en-US" dirty="0"/>
                  <a:t>The thinnest fin has the highest thermal resistance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FDBDD-52CB-B8B8-FBB5-B75D9F80F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7B6416-42F2-6CF4-1AF5-2ED34E0A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4807" y="2695074"/>
            <a:ext cx="4340959" cy="331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4EF30C-CB87-E022-F646-6CA9309E0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817" y="2695073"/>
            <a:ext cx="4355060" cy="331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62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935B-D13C-A726-4716-F7A9DE27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Rate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CE7BD-CD00-4BFB-B05D-F9D59526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661" y="2196397"/>
            <a:ext cx="5996677" cy="35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BC1C-F593-D88E-2241-80D44377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Validation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F527A-5DD4-632D-E767-9EB86700D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79"/>
          <a:stretch/>
        </p:blipFill>
        <p:spPr>
          <a:xfrm>
            <a:off x="2604135" y="1885949"/>
            <a:ext cx="6983730" cy="439579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9D77C9A-967E-3471-60D0-63614BB1D1F5}"/>
              </a:ext>
            </a:extLst>
          </p:cNvPr>
          <p:cNvSpPr/>
          <p:nvPr/>
        </p:nvSpPr>
        <p:spPr>
          <a:xfrm>
            <a:off x="7116107" y="4784411"/>
            <a:ext cx="84346" cy="812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8B6756D-1F95-5ED7-21A6-F2910D0944F0}"/>
              </a:ext>
            </a:extLst>
          </p:cNvPr>
          <p:cNvSpPr/>
          <p:nvPr/>
        </p:nvSpPr>
        <p:spPr>
          <a:xfrm>
            <a:off x="5977866" y="4009393"/>
            <a:ext cx="84346" cy="8123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1DF1F3-5050-4350-9783-6B43C2077410}"/>
              </a:ext>
            </a:extLst>
          </p:cNvPr>
          <p:cNvSpPr/>
          <p:nvPr/>
        </p:nvSpPr>
        <p:spPr>
          <a:xfrm>
            <a:off x="5610419" y="3598280"/>
            <a:ext cx="84346" cy="812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C79679-CEFE-2189-FD80-94A6B12A766B}"/>
              </a:ext>
            </a:extLst>
          </p:cNvPr>
          <p:cNvSpPr/>
          <p:nvPr/>
        </p:nvSpPr>
        <p:spPr>
          <a:xfrm>
            <a:off x="5120489" y="2772694"/>
            <a:ext cx="84346" cy="812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2A43C7-C594-6E56-861F-D33D884BB17E}"/>
              </a:ext>
            </a:extLst>
          </p:cNvPr>
          <p:cNvGrpSpPr/>
          <p:nvPr/>
        </p:nvGrpSpPr>
        <p:grpSpPr>
          <a:xfrm>
            <a:off x="9587865" y="2052121"/>
            <a:ext cx="2290538" cy="1200329"/>
            <a:chOff x="655488" y="2154991"/>
            <a:chExt cx="2290538" cy="120032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F1EF83-862E-31E2-DF95-B5A6865048AB}"/>
                </a:ext>
              </a:extLst>
            </p:cNvPr>
            <p:cNvSpPr/>
            <p:nvPr/>
          </p:nvSpPr>
          <p:spPr>
            <a:xfrm>
              <a:off x="655488" y="2307965"/>
              <a:ext cx="76088" cy="732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CDB791-B31A-1FDE-5981-1B7406D7A6CC}"/>
                </a:ext>
              </a:extLst>
            </p:cNvPr>
            <p:cNvSpPr/>
            <p:nvPr/>
          </p:nvSpPr>
          <p:spPr>
            <a:xfrm>
              <a:off x="655488" y="2573926"/>
              <a:ext cx="76088" cy="7328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65077F-1158-71EA-E0D0-6CBEA153974A}"/>
                </a:ext>
              </a:extLst>
            </p:cNvPr>
            <p:cNvSpPr/>
            <p:nvPr/>
          </p:nvSpPr>
          <p:spPr>
            <a:xfrm>
              <a:off x="655488" y="2861852"/>
              <a:ext cx="76088" cy="7328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ED244F-FB53-C5A5-EDE4-C4B2B3A555F2}"/>
                </a:ext>
              </a:extLst>
            </p:cNvPr>
            <p:cNvSpPr/>
            <p:nvPr/>
          </p:nvSpPr>
          <p:spPr>
            <a:xfrm>
              <a:off x="655488" y="3138348"/>
              <a:ext cx="76088" cy="7328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FFFBB9-7D15-C48B-5868-BAFED47B72B3}"/>
                </a:ext>
              </a:extLst>
            </p:cNvPr>
            <p:cNvSpPr txBox="1"/>
            <p:nvPr/>
          </p:nvSpPr>
          <p:spPr>
            <a:xfrm>
              <a:off x="742950" y="2154991"/>
              <a:ext cx="22030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 mm</a:t>
              </a:r>
            </a:p>
            <a:p>
              <a:r>
                <a:rPr lang="en-US"/>
                <a:t>3.5 mm</a:t>
              </a:r>
            </a:p>
            <a:p>
              <a:r>
                <a:rPr lang="en-US"/>
                <a:t>2 mm</a:t>
              </a:r>
            </a:p>
            <a:p>
              <a:r>
                <a:rPr lang="en-US"/>
                <a:t>1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21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6FD4-9751-7CE6-AC46-CB727A7D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1FCA8-F07E-6C33-DE8F-E8D61AE6C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9875520" cy="43529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Did not use thermocouples</a:t>
            </a:r>
            <a:endParaRPr lang="en-US">
              <a:cs typeface="Calibri"/>
            </a:endParaRPr>
          </a:p>
          <a:p>
            <a:pPr marL="383540" lvl="1"/>
            <a:r>
              <a:rPr lang="en-US"/>
              <a:t>Pro: Would be difficult to attach to the fins and potentially impede airflow</a:t>
            </a:r>
          </a:p>
          <a:p>
            <a:pPr marL="383540" lvl="1"/>
            <a:r>
              <a:rPr lang="en-US">
                <a:cs typeface="Calibri"/>
              </a:rPr>
              <a:t>Con: Limited data to be collected and reduced accuracy</a:t>
            </a:r>
          </a:p>
          <a:p>
            <a:r>
              <a:rPr lang="en-US"/>
              <a:t>Major assumptions and related improvements:</a:t>
            </a:r>
          </a:p>
          <a:p>
            <a:pPr lvl="1"/>
            <a:r>
              <a:rPr lang="en-US"/>
              <a:t>When steady state was reached – the experiment could’ve run longer to ensure accuracy</a:t>
            </a:r>
          </a:p>
          <a:p>
            <a:pPr lvl="1"/>
            <a:r>
              <a:rPr lang="en-US"/>
              <a:t>Negligible contact resistance due to transition fit – a more involved analytical approach could’ve been utilized</a:t>
            </a:r>
          </a:p>
          <a:p>
            <a:r>
              <a:rPr lang="en-US"/>
              <a:t>Not all power was transferred into the fins – insulate the exposed end of heating cartridge: </a:t>
            </a:r>
          </a:p>
          <a:p>
            <a:pPr lvl="1"/>
            <a:r>
              <a:rPr lang="en-US"/>
              <a:t>Electrical resistance</a:t>
            </a:r>
          </a:p>
          <a:p>
            <a:pPr lvl="1"/>
            <a:r>
              <a:rPr lang="en-US"/>
              <a:t>Stored energy</a:t>
            </a:r>
          </a:p>
          <a:p>
            <a:pPr lvl="1"/>
            <a:r>
              <a:rPr lang="en-US"/>
              <a:t>Radiation</a:t>
            </a:r>
          </a:p>
          <a:p>
            <a:pPr lvl="1"/>
            <a:r>
              <a:rPr lang="en-US"/>
              <a:t>Contact resistance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3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3533-7422-046C-CC7D-442676E8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CA403-E9E8-280E-55DF-B31F40A62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938787" cy="4023360"/>
          </a:xfrm>
        </p:spPr>
        <p:txBody>
          <a:bodyPr/>
          <a:lstStyle/>
          <a:p>
            <a:r>
              <a:rPr lang="en-US"/>
              <a:t>Data is well validated by empirical results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Annular fins are more complex to analyze</a:t>
            </a:r>
          </a:p>
          <a:p>
            <a:pPr lvl="1"/>
            <a:r>
              <a:rPr lang="en-US"/>
              <a:t>Non-uniform cross-sectional area</a:t>
            </a:r>
          </a:p>
          <a:p>
            <a:r>
              <a:rPr lang="en-US"/>
              <a:t>Efficiency of annular fins increases with thickness</a:t>
            </a:r>
          </a:p>
          <a:p>
            <a:pPr lvl="1"/>
            <a:r>
              <a:rPr lang="en-US"/>
              <a:t>Thicker fins allow for increased conductive heat transfer</a:t>
            </a:r>
          </a:p>
          <a:p>
            <a:pPr lvl="1"/>
            <a:r>
              <a:rPr lang="en-US"/>
              <a:t>A larger tip area also increases convection</a:t>
            </a:r>
          </a:p>
          <a:p>
            <a:r>
              <a:rPr lang="en-US"/>
              <a:t>Implications can extend into heat exchanger systems, PCs leveraging liquid cooling, residential/commercial HVAC,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5064B-5277-F5B4-2B96-89655F2C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530" y="1915426"/>
            <a:ext cx="4171189" cy="33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BA0D-D014-5AA6-ACAF-002C8BCF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438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A2EEEA0-29CF-91F9-FC4D-B1F687F5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"/>
            <a:ext cx="4338637" cy="332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32E4FB-9A75-C5F8-D8CD-C4DE414DC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54" y="0"/>
            <a:ext cx="4369246" cy="332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1397412-9121-13F6-52A5-F096C309B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55" y="3518496"/>
            <a:ext cx="4369246" cy="333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923360D-4A85-1F90-3270-0F2228A7A6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1042515"/>
                  </p:ext>
                </p:extLst>
              </p:nvPr>
            </p:nvGraphicFramePr>
            <p:xfrm>
              <a:off x="4894580" y="2473762"/>
              <a:ext cx="2402840" cy="20894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420">
                      <a:extLst>
                        <a:ext uri="{9D8B030D-6E8A-4147-A177-3AD203B41FA5}">
                          <a16:colId xmlns:a16="http://schemas.microsoft.com/office/drawing/2014/main" val="808532255"/>
                        </a:ext>
                      </a:extLst>
                    </a:gridCol>
                    <a:gridCol w="1201420">
                      <a:extLst>
                        <a:ext uri="{9D8B030D-6E8A-4147-A177-3AD203B41FA5}">
                          <a16:colId xmlns:a16="http://schemas.microsoft.com/office/drawing/2014/main" val="34857935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9980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8951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3.5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9768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3.66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825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49652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923360D-4A85-1F90-3270-0F2228A7A6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1042515"/>
                  </p:ext>
                </p:extLst>
              </p:nvPr>
            </p:nvGraphicFramePr>
            <p:xfrm>
              <a:off x="4894580" y="2473762"/>
              <a:ext cx="2402840" cy="20894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420">
                      <a:extLst>
                        <a:ext uri="{9D8B030D-6E8A-4147-A177-3AD203B41FA5}">
                          <a16:colId xmlns:a16="http://schemas.microsoft.com/office/drawing/2014/main" val="808532255"/>
                        </a:ext>
                      </a:extLst>
                    </a:gridCol>
                    <a:gridCol w="1201420">
                      <a:extLst>
                        <a:ext uri="{9D8B030D-6E8A-4147-A177-3AD203B41FA5}">
                          <a16:colId xmlns:a16="http://schemas.microsoft.com/office/drawing/2014/main" val="3485793506"/>
                        </a:ext>
                      </a:extLst>
                    </a:gridCol>
                  </a:tblGrid>
                  <a:tr h="606108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505" t="-5000" r="-2020" b="-259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9980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8951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3.5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9768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3.66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825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 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496526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8F102AA-AFD6-9507-E297-776F4CA5E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28585"/>
            <a:ext cx="4446224" cy="35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9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4EA0347-AA50-D6AA-6186-98FF915E3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6897281"/>
                  </p:ext>
                </p:extLst>
              </p:nvPr>
            </p:nvGraphicFramePr>
            <p:xfrm>
              <a:off x="831215" y="336943"/>
              <a:ext cx="10529570" cy="24291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5914">
                      <a:extLst>
                        <a:ext uri="{9D8B030D-6E8A-4147-A177-3AD203B41FA5}">
                          <a16:colId xmlns:a16="http://schemas.microsoft.com/office/drawing/2014/main" val="4229487251"/>
                        </a:ext>
                      </a:extLst>
                    </a:gridCol>
                    <a:gridCol w="2105914">
                      <a:extLst>
                        <a:ext uri="{9D8B030D-6E8A-4147-A177-3AD203B41FA5}">
                          <a16:colId xmlns:a16="http://schemas.microsoft.com/office/drawing/2014/main" val="392122157"/>
                        </a:ext>
                      </a:extLst>
                    </a:gridCol>
                    <a:gridCol w="2105914">
                      <a:extLst>
                        <a:ext uri="{9D8B030D-6E8A-4147-A177-3AD203B41FA5}">
                          <a16:colId xmlns:a16="http://schemas.microsoft.com/office/drawing/2014/main" val="1717805363"/>
                        </a:ext>
                      </a:extLst>
                    </a:gridCol>
                    <a:gridCol w="2105914">
                      <a:extLst>
                        <a:ext uri="{9D8B030D-6E8A-4147-A177-3AD203B41FA5}">
                          <a16:colId xmlns:a16="http://schemas.microsoft.com/office/drawing/2014/main" val="4245278915"/>
                        </a:ext>
                      </a:extLst>
                    </a:gridCol>
                    <a:gridCol w="2105914">
                      <a:extLst>
                        <a:ext uri="{9D8B030D-6E8A-4147-A177-3AD203B41FA5}">
                          <a16:colId xmlns:a16="http://schemas.microsoft.com/office/drawing/2014/main" val="1119972278"/>
                        </a:ext>
                      </a:extLst>
                    </a:gridCol>
                  </a:tblGrid>
                  <a:tr h="507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/>
                            <a:t>Thickness [mm]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300" b="0" i="1" kern="1200" dirty="0" smtClean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2300"/>
                            <a:t>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300" b="0" i="1" kern="1200" dirty="0" smtClean="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kern="1200" dirty="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300" b="0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300"/>
                            <a:t> [K]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h [W/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US" sz="23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300" b="1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300"/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23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300"/>
                            <a:t> [W]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l-GR" sz="2300" b="0" i="0" kern="1200" smtClean="0">
                                  <a:solidFill>
                                    <a:schemeClr val="lt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η</m:t>
                              </m:r>
                            </m:oMath>
                          </a14:m>
                          <a:r>
                            <a:rPr lang="en-US" sz="2300"/>
                            <a:t> [ ]</a:t>
                          </a:r>
                        </a:p>
                      </a:txBody>
                      <a:tcPr marL="118458" marR="118458" marT="59228" marB="59228"/>
                    </a:tc>
                    <a:extLst>
                      <a:ext uri="{0D108BD9-81ED-4DB2-BD59-A6C34878D82A}">
                        <a16:rowId xmlns:a16="http://schemas.microsoft.com/office/drawing/2014/main" val="92211966"/>
                      </a:ext>
                    </a:extLst>
                  </a:tr>
                  <a:tr h="480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1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0.53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163.79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2.19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0.21</a:t>
                          </a:r>
                        </a:p>
                      </a:txBody>
                      <a:tcPr marL="118458" marR="118458" marT="59228" marB="59228"/>
                    </a:tc>
                    <a:extLst>
                      <a:ext uri="{0D108BD9-81ED-4DB2-BD59-A6C34878D82A}">
                        <a16:rowId xmlns:a16="http://schemas.microsoft.com/office/drawing/2014/main" val="1712210152"/>
                      </a:ext>
                    </a:extLst>
                  </a:tr>
                  <a:tr h="480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2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0.61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135.36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3.73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0.44</a:t>
                          </a:r>
                        </a:p>
                      </a:txBody>
                      <a:tcPr marL="118458" marR="118458" marT="59228" marB="59228"/>
                    </a:tc>
                    <a:extLst>
                      <a:ext uri="{0D108BD9-81ED-4DB2-BD59-A6C34878D82A}">
                        <a16:rowId xmlns:a16="http://schemas.microsoft.com/office/drawing/2014/main" val="422231942"/>
                      </a:ext>
                    </a:extLst>
                  </a:tr>
                  <a:tr h="480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3.5 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0.72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121.07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4.14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0.62</a:t>
                          </a:r>
                        </a:p>
                      </a:txBody>
                      <a:tcPr marL="118458" marR="118458" marT="59228" marB="59228"/>
                    </a:tc>
                    <a:extLst>
                      <a:ext uri="{0D108BD9-81ED-4DB2-BD59-A6C34878D82A}">
                        <a16:rowId xmlns:a16="http://schemas.microsoft.com/office/drawing/2014/main" val="1817068826"/>
                      </a:ext>
                    </a:extLst>
                  </a:tr>
                  <a:tr h="480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5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0.75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110.22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4.97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0.84</a:t>
                          </a:r>
                        </a:p>
                      </a:txBody>
                      <a:tcPr marL="118458" marR="118458" marT="59228" marB="59228"/>
                    </a:tc>
                    <a:extLst>
                      <a:ext uri="{0D108BD9-81ED-4DB2-BD59-A6C34878D82A}">
                        <a16:rowId xmlns:a16="http://schemas.microsoft.com/office/drawing/2014/main" val="39466914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4EA0347-AA50-D6AA-6186-98FF915E3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6897281"/>
                  </p:ext>
                </p:extLst>
              </p:nvPr>
            </p:nvGraphicFramePr>
            <p:xfrm>
              <a:off x="831215" y="336943"/>
              <a:ext cx="10529570" cy="24291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5914">
                      <a:extLst>
                        <a:ext uri="{9D8B030D-6E8A-4147-A177-3AD203B41FA5}">
                          <a16:colId xmlns:a16="http://schemas.microsoft.com/office/drawing/2014/main" val="4229487251"/>
                        </a:ext>
                      </a:extLst>
                    </a:gridCol>
                    <a:gridCol w="2105914">
                      <a:extLst>
                        <a:ext uri="{9D8B030D-6E8A-4147-A177-3AD203B41FA5}">
                          <a16:colId xmlns:a16="http://schemas.microsoft.com/office/drawing/2014/main" val="392122157"/>
                        </a:ext>
                      </a:extLst>
                    </a:gridCol>
                    <a:gridCol w="2105914">
                      <a:extLst>
                        <a:ext uri="{9D8B030D-6E8A-4147-A177-3AD203B41FA5}">
                          <a16:colId xmlns:a16="http://schemas.microsoft.com/office/drawing/2014/main" val="1717805363"/>
                        </a:ext>
                      </a:extLst>
                    </a:gridCol>
                    <a:gridCol w="2105914">
                      <a:extLst>
                        <a:ext uri="{9D8B030D-6E8A-4147-A177-3AD203B41FA5}">
                          <a16:colId xmlns:a16="http://schemas.microsoft.com/office/drawing/2014/main" val="4245278915"/>
                        </a:ext>
                      </a:extLst>
                    </a:gridCol>
                    <a:gridCol w="2105914">
                      <a:extLst>
                        <a:ext uri="{9D8B030D-6E8A-4147-A177-3AD203B41FA5}">
                          <a16:colId xmlns:a16="http://schemas.microsoft.com/office/drawing/2014/main" val="1119972278"/>
                        </a:ext>
                      </a:extLst>
                    </a:gridCol>
                  </a:tblGrid>
                  <a:tr h="507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/>
                            <a:t>Thickness [mm]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8458" marR="118458" marT="59228" marB="59228">
                        <a:blipFill>
                          <a:blip r:embed="rId2"/>
                          <a:stretch>
                            <a:fillRect l="-100580" t="-6024" r="-301739" b="-4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8458" marR="118458" marT="59228" marB="59228">
                        <a:blipFill>
                          <a:blip r:embed="rId2"/>
                          <a:stretch>
                            <a:fillRect l="-200000" t="-6024" r="-200867" b="-4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8458" marR="118458" marT="59228" marB="59228">
                        <a:blipFill>
                          <a:blip r:embed="rId2"/>
                          <a:stretch>
                            <a:fillRect l="-300870" t="-6024" r="-101449" b="-4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8458" marR="118458" marT="59228" marB="59228">
                        <a:blipFill>
                          <a:blip r:embed="rId2"/>
                          <a:stretch>
                            <a:fillRect l="-399711" t="-6024" r="-1156" b="-40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211966"/>
                      </a:ext>
                    </a:extLst>
                  </a:tr>
                  <a:tr h="480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1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0.53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163.79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2.19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0.21</a:t>
                          </a:r>
                        </a:p>
                      </a:txBody>
                      <a:tcPr marL="118458" marR="118458" marT="59228" marB="59228"/>
                    </a:tc>
                    <a:extLst>
                      <a:ext uri="{0D108BD9-81ED-4DB2-BD59-A6C34878D82A}">
                        <a16:rowId xmlns:a16="http://schemas.microsoft.com/office/drawing/2014/main" val="1712210152"/>
                      </a:ext>
                    </a:extLst>
                  </a:tr>
                  <a:tr h="480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2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0.61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135.36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3.73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0.44</a:t>
                          </a:r>
                        </a:p>
                      </a:txBody>
                      <a:tcPr marL="118458" marR="118458" marT="59228" marB="59228"/>
                    </a:tc>
                    <a:extLst>
                      <a:ext uri="{0D108BD9-81ED-4DB2-BD59-A6C34878D82A}">
                        <a16:rowId xmlns:a16="http://schemas.microsoft.com/office/drawing/2014/main" val="422231942"/>
                      </a:ext>
                    </a:extLst>
                  </a:tr>
                  <a:tr h="480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3.5 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0.72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121.07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4.14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0.62</a:t>
                          </a:r>
                        </a:p>
                      </a:txBody>
                      <a:tcPr marL="118458" marR="118458" marT="59228" marB="59228"/>
                    </a:tc>
                    <a:extLst>
                      <a:ext uri="{0D108BD9-81ED-4DB2-BD59-A6C34878D82A}">
                        <a16:rowId xmlns:a16="http://schemas.microsoft.com/office/drawing/2014/main" val="1817068826"/>
                      </a:ext>
                    </a:extLst>
                  </a:tr>
                  <a:tr h="480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5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0.75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110.22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4.97</a:t>
                          </a:r>
                        </a:p>
                      </a:txBody>
                      <a:tcPr marL="118458" marR="118458" marT="59228" marB="5922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/>
                            <a:t>0.84</a:t>
                          </a:r>
                        </a:p>
                      </a:txBody>
                      <a:tcPr marL="118458" marR="118458" marT="59228" marB="59228"/>
                    </a:tc>
                    <a:extLst>
                      <a:ext uri="{0D108BD9-81ED-4DB2-BD59-A6C34878D82A}">
                        <a16:rowId xmlns:a16="http://schemas.microsoft.com/office/drawing/2014/main" val="394669145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0D12E10-CED1-0E5A-6E90-A83187619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80" y="3045598"/>
            <a:ext cx="4164839" cy="3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18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B1891-4D2E-8A4E-A428-850D5391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389198"/>
            <a:ext cx="8208930" cy="58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BDCC-8B84-980F-17D1-EF4DC1B9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Introduction/Motive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89189-A4AF-8C9C-2DB7-98B5C7FD720A}"/>
              </a:ext>
            </a:extLst>
          </p:cNvPr>
          <p:cNvSpPr txBox="1"/>
          <p:nvPr/>
        </p:nvSpPr>
        <p:spPr>
          <a:xfrm>
            <a:off x="1097280" y="1819363"/>
            <a:ext cx="56881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Commonly used to dissipate heat from pipe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 as common as other fin types; rectangular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Barely covered in class</a:t>
            </a:r>
          </a:p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Significant implications for research and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What fin characteristics most contribute towards maximizing efficiency?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highlight>
                  <a:srgbClr val="FFFF00"/>
                </a:highlight>
              </a:rPr>
              <a:t>To what extent does varying fin thickness change fin efficiency?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FFA705-5F47-8837-CCB8-EBD05C7F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85" y="2099393"/>
            <a:ext cx="4388455" cy="28766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3E4829-9C75-F7CA-89C0-77FD50D6F06B}"/>
              </a:ext>
            </a:extLst>
          </p:cNvPr>
          <p:cNvSpPr txBox="1"/>
          <p:nvPr/>
        </p:nvSpPr>
        <p:spPr>
          <a:xfrm>
            <a:off x="6785384" y="5054049"/>
            <a:ext cx="4388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(N.d.). Retrieved from https://durafintube.com/wp-content/uploads/2019/08/DURA-IT-EDGE-TENSION-WITH-CORRUGATION-FINNED-TUBE-e1565881831553.jpg</a:t>
            </a:r>
          </a:p>
        </p:txBody>
      </p:sp>
    </p:spTree>
    <p:extLst>
      <p:ext uri="{BB962C8B-B14F-4D97-AF65-F5344CB8AC3E}">
        <p14:creationId xmlns:p14="http://schemas.microsoft.com/office/powerpoint/2010/main" val="16171790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BDCC-8B84-980F-17D1-EF4DC1B9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57676-F048-3583-EAD8-19684339B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980" y="2031618"/>
            <a:ext cx="4420382" cy="303713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C89189-A4AF-8C9C-2DB7-98B5C7FD720A}"/>
                  </a:ext>
                </a:extLst>
              </p:cNvPr>
              <p:cNvSpPr txBox="1"/>
              <p:nvPr/>
            </p:nvSpPr>
            <p:spPr>
              <a:xfrm>
                <a:off x="1097279" y="1840625"/>
                <a:ext cx="607470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Needed to decide between varying thickness and radius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/>
                  <a:t>Chose thickness due to material constraints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Gathered basic equations and figures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/>
                  <a:t>Validating results against the efficiency graph present in Figure 3.20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 The experiment would need to gather temperature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/>
                  <a:t>Solves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/>
                  <a:t>Can then calculate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C89189-A4AF-8C9C-2DB7-98B5C7FD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1840625"/>
                <a:ext cx="6074701" cy="2862322"/>
              </a:xfrm>
              <a:prstGeom prst="rect">
                <a:avLst/>
              </a:prstGeom>
              <a:blipFill>
                <a:blip r:embed="rId3"/>
                <a:stretch>
                  <a:fillRect l="-602" t="-1279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8809D-1989-5BE1-FC43-445B05EC4D74}"/>
                  </a:ext>
                </a:extLst>
              </p:cNvPr>
              <p:cNvSpPr txBox="1"/>
              <p:nvPr/>
            </p:nvSpPr>
            <p:spPr>
              <a:xfrm>
                <a:off x="3848042" y="5351404"/>
                <a:ext cx="2883097" cy="61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𝑃𝑜𝑤𝑒𝑟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𝑡𝑖𝑝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𝑎𝑚𝑏𝑖𝑒𝑛𝑡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8809D-1989-5BE1-FC43-445B05EC4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042" y="5351404"/>
                <a:ext cx="2883097" cy="618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4D0EB-34CC-30AE-F6A0-B68E8BB29F03}"/>
                  </a:ext>
                </a:extLst>
              </p:cNvPr>
              <p:cNvSpPr txBox="1"/>
              <p:nvPr/>
            </p:nvSpPr>
            <p:spPr>
              <a:xfrm>
                <a:off x="1097279" y="5328642"/>
                <a:ext cx="2309923" cy="6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4D0EB-34CC-30AE-F6A0-B68E8BB29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5328642"/>
                <a:ext cx="2309923" cy="64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8923FB-DCF8-00EF-D835-2CF6457C3C34}"/>
                  </a:ext>
                </a:extLst>
              </p:cNvPr>
              <p:cNvSpPr txBox="1"/>
              <p:nvPr/>
            </p:nvSpPr>
            <p:spPr>
              <a:xfrm>
                <a:off x="7171980" y="5259744"/>
                <a:ext cx="4420382" cy="778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8923FB-DCF8-00EF-D835-2CF6457C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80" y="5259744"/>
                <a:ext cx="4420382" cy="778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56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7536-1C9D-C74D-6F79-282BEB29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674F3-19F6-5A1E-52CA-C0A1BC968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59699"/>
            <a:ext cx="555782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Supplying heat:</a:t>
            </a:r>
          </a:p>
          <a:p>
            <a:pPr lvl="1"/>
            <a:r>
              <a:rPr lang="en-US" sz="1800"/>
              <a:t>Heating cartridge </a:t>
            </a:r>
            <a:r>
              <a:rPr lang="en-US"/>
              <a:t>through the center of the fins simulates a heated fluid flow</a:t>
            </a:r>
            <a:r>
              <a:rPr lang="en-US" sz="1800"/>
              <a:t>.</a:t>
            </a:r>
          </a:p>
          <a:p>
            <a:pPr lvl="1"/>
            <a:r>
              <a:rPr lang="en-US"/>
              <a:t>Set screws were purchased to keep the system intact</a:t>
            </a:r>
            <a:endParaRPr lang="en-US" sz="1800"/>
          </a:p>
          <a:p>
            <a:r>
              <a:rPr lang="en-US" sz="1800"/>
              <a:t>Sourcing fins:</a:t>
            </a:r>
          </a:p>
          <a:p>
            <a:pPr lvl="1"/>
            <a:r>
              <a:rPr lang="en-US" sz="1800"/>
              <a:t>Easier to </a:t>
            </a:r>
            <a:r>
              <a:rPr lang="en-US"/>
              <a:t>machine</a:t>
            </a:r>
            <a:r>
              <a:rPr lang="en-US" sz="1800"/>
              <a:t> on lathe and much cheaper than purchasing from online.</a:t>
            </a:r>
          </a:p>
          <a:p>
            <a:pPr lvl="1"/>
            <a:r>
              <a:rPr lang="en-US" sz="1800"/>
              <a:t>Sourced round aluminum stock from the scrap room</a:t>
            </a:r>
          </a:p>
          <a:p>
            <a:pPr lvl="1"/>
            <a:r>
              <a:rPr lang="en-US"/>
              <a:t>Inner diameter was machined to be a transition fit with the cartridge to minimize contact resistance</a:t>
            </a:r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14D04-3AAD-3F8D-EBF8-35AB0383A96C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80642" y="1908337"/>
            <a:ext cx="4475038" cy="3212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59498E-DA08-BD33-61FC-BDC54FB1993B}"/>
              </a:ext>
            </a:extLst>
          </p:cNvPr>
          <p:cNvGrpSpPr/>
          <p:nvPr/>
        </p:nvGrpSpPr>
        <p:grpSpPr>
          <a:xfrm>
            <a:off x="1345258" y="5242980"/>
            <a:ext cx="4750742" cy="1090396"/>
            <a:chOff x="6655104" y="2473651"/>
            <a:chExt cx="4921888" cy="12482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F58C50-B3F6-7808-FE6E-7CEC0E32E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92" b="11432"/>
            <a:stretch/>
          </p:blipFill>
          <p:spPr>
            <a:xfrm>
              <a:off x="6655104" y="2473651"/>
              <a:ext cx="4921888" cy="12482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4D6988-ED53-339D-2574-FA9DC1836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10855" y="2756833"/>
              <a:ext cx="924426" cy="294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944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7536-1C9D-C74D-6F79-282BEB29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Procurement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674F3-19F6-5A1E-52CA-C0A1BC968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59699"/>
            <a:ext cx="596273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Thermal imaging:</a:t>
            </a:r>
            <a:endParaRPr lang="en-US" sz="1400"/>
          </a:p>
          <a:p>
            <a:pPr lvl="1"/>
            <a:r>
              <a:rPr lang="en-US" sz="1800"/>
              <a:t>Aluminum </a:t>
            </a:r>
            <a:r>
              <a:rPr lang="en-US"/>
              <a:t>is too reflective for the camera.</a:t>
            </a:r>
          </a:p>
          <a:p>
            <a:pPr lvl="1"/>
            <a:r>
              <a:rPr lang="en-US" sz="1800"/>
              <a:t>Painted the fins matte black to fix this issue.</a:t>
            </a:r>
            <a:endParaRPr lang="en-US" sz="180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688AF-81CC-7834-D424-5DA6951CE3C5}"/>
              </a:ext>
            </a:extLst>
          </p:cNvPr>
          <p:cNvPicPr/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r="18724"/>
          <a:stretch>
            <a:fillRect/>
          </a:stretch>
        </p:blipFill>
        <p:spPr bwMode="auto">
          <a:xfrm rot="5400000">
            <a:off x="7460660" y="2397023"/>
            <a:ext cx="2986919" cy="440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D8D60-A1E3-2007-44AE-8C9F4CF80F4F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11516" r="28570" b="10484"/>
          <a:stretch>
            <a:fillRect/>
          </a:stretch>
        </p:blipFill>
        <p:spPr bwMode="auto">
          <a:xfrm>
            <a:off x="1097280" y="3105122"/>
            <a:ext cx="5332788" cy="2986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3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D8CA-D46D-D786-247D-0463ED87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1EF9F-541E-FA27-ED16-0020B39ADB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Unknown Variables: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Fin temperatures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Heat transfer coefficient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Efficiency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Known Variables: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Fin dimensions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Input power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AC3BF-1752-6F84-B585-784EDA7DA1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b="1">
                <a:cs typeface="Calibri"/>
              </a:rPr>
              <a:t>Assumptions: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Each fin has the same temperature distribution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Negligible radiation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Negligible contact resistance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Input power is constant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1-D heat transfer</a:t>
            </a:r>
            <a:endParaRPr lang="en-US" sz="2000"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28F7-49FD-4A56-2D80-B9B73647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E293D-2FEF-2B15-90C8-7D1D1AAE2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2260"/>
                <a:ext cx="6505280" cy="435133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r>
                  <a:rPr lang="en-US" sz="1800"/>
                  <a:t>Need the fin base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/>
                  <a:t>) and tip temperatures 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/>
                  <a:t>)</a:t>
                </a:r>
              </a:p>
              <a:p>
                <a:pPr lvl="1"/>
                <a:r>
                  <a:rPr lang="en-US" sz="1800"/>
                  <a:t>Using a thermal imaging camera to read the temperatures</a:t>
                </a:r>
              </a:p>
              <a:p>
                <a:r>
                  <a:rPr lang="en-US" sz="1800"/>
                  <a:t>Using power stat to control voltage; constant heat flux</a:t>
                </a:r>
                <a:endParaRPr lang="en-US" sz="1800">
                  <a:cs typeface="Calibri" panose="020F0502020204030204"/>
                </a:endParaRPr>
              </a:p>
              <a:p>
                <a:pPr lvl="1"/>
                <a:r>
                  <a:rPr lang="en-US" sz="1800"/>
                  <a:t>Set to 45V for our experiment</a:t>
                </a:r>
              </a:p>
              <a:p>
                <a:r>
                  <a:rPr lang="en-US" sz="1800"/>
                  <a:t>Also needed power going into the heating element</a:t>
                </a:r>
              </a:p>
              <a:p>
                <a:pPr lvl="1"/>
                <a:r>
                  <a:rPr lang="en-US" sz="1800"/>
                  <a:t>Using the wattmeter to read power</a:t>
                </a:r>
              </a:p>
              <a:p>
                <a:pPr lvl="1"/>
                <a:r>
                  <a:rPr lang="en-US" sz="1800"/>
                  <a:t>2.8W static consumption</a:t>
                </a:r>
              </a:p>
              <a:p>
                <a:pPr lvl="1"/>
                <a:r>
                  <a:rPr lang="en-US" sz="1800"/>
                  <a:t>31.5W active consumption</a:t>
                </a:r>
              </a:p>
              <a:p>
                <a:pPr marL="0" indent="0">
                  <a:buNone/>
                </a:pPr>
                <a:endParaRPr lang="en-US" sz="2200">
                  <a:cs typeface="Calibri"/>
                </a:endParaRPr>
              </a:p>
              <a:p>
                <a:endParaRPr lang="en-US" sz="18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E293D-2FEF-2B15-90C8-7D1D1AAE2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2260"/>
                <a:ext cx="6505280" cy="4351338"/>
              </a:xfrm>
              <a:blipFill>
                <a:blip r:embed="rId2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7044EC-A096-CE99-168F-D672514C3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9" r="34111"/>
          <a:stretch/>
        </p:blipFill>
        <p:spPr>
          <a:xfrm rot="5400000">
            <a:off x="7334487" y="2069827"/>
            <a:ext cx="3749396" cy="3892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5ECADC-B380-BA59-0531-0EED24A15E47}"/>
                  </a:ext>
                </a:extLst>
              </p:cNvPr>
              <p:cNvSpPr txBox="1"/>
              <p:nvPr/>
            </p:nvSpPr>
            <p:spPr>
              <a:xfrm>
                <a:off x="3250580" y="4981672"/>
                <a:ext cx="2198679" cy="572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𝑡𝑖𝑝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𝑎𝑚𝑏𝑖𝑒𝑛𝑡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𝑏𝑎𝑠𝑒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𝑎𝑚𝑏𝑖𝑒𝑛𝑡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5ECADC-B380-BA59-0531-0EED24A15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80" y="4981672"/>
                <a:ext cx="2198679" cy="5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40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1C42-F0E8-B2E2-4C66-67BFE084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518A3-C972-AB73-1E0D-3C828807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Blower is set to a standard wind speed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Foam stand is held at a constant distance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Cartridge heats fin sleeve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Thermal imaging is taken at steady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Steps are repeated for each fin model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018BD-D1B1-EEA5-DC18-4B619167CC92}"/>
              </a:ext>
            </a:extLst>
          </p:cNvPr>
          <p:cNvPicPr/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0" r="17405"/>
          <a:stretch>
            <a:fillRect/>
          </a:stretch>
        </p:blipFill>
        <p:spPr bwMode="auto">
          <a:xfrm>
            <a:off x="6126480" y="2057400"/>
            <a:ext cx="5029200" cy="27037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D02E5-13D2-6CD7-22D5-BBED6277C536}"/>
              </a:ext>
            </a:extLst>
          </p:cNvPr>
          <p:cNvSpPr txBox="1"/>
          <p:nvPr/>
        </p:nvSpPr>
        <p:spPr>
          <a:xfrm>
            <a:off x="5085432" y="5479653"/>
            <a:ext cx="101424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Thermal Camera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48E85-17D4-3B2D-2E2B-F4B7F0FA5DF3}"/>
              </a:ext>
            </a:extLst>
          </p:cNvPr>
          <p:cNvSpPr txBox="1"/>
          <p:nvPr/>
        </p:nvSpPr>
        <p:spPr>
          <a:xfrm>
            <a:off x="6126771" y="4949209"/>
            <a:ext cx="84215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Blower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06839-C721-DD10-4D0B-A25FE62D9EFC}"/>
              </a:ext>
            </a:extLst>
          </p:cNvPr>
          <p:cNvSpPr txBox="1"/>
          <p:nvPr/>
        </p:nvSpPr>
        <p:spPr>
          <a:xfrm>
            <a:off x="6547848" y="5479653"/>
            <a:ext cx="111744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Fin Sleeve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FDD34-C2B4-4D0E-1842-8EE4303992AE}"/>
              </a:ext>
            </a:extLst>
          </p:cNvPr>
          <p:cNvSpPr txBox="1"/>
          <p:nvPr/>
        </p:nvSpPr>
        <p:spPr>
          <a:xfrm>
            <a:off x="9330641" y="4925655"/>
            <a:ext cx="1825039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Heating cartridge connected to the power stat </a:t>
            </a:r>
          </a:p>
          <a:p>
            <a:pPr algn="ctr"/>
            <a:r>
              <a:rPr lang="en-US"/>
              <a:t>(not shown)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08359-2C37-9CA8-10EA-53EABCE96796}"/>
              </a:ext>
            </a:extLst>
          </p:cNvPr>
          <p:cNvSpPr txBox="1"/>
          <p:nvPr/>
        </p:nvSpPr>
        <p:spPr>
          <a:xfrm>
            <a:off x="8102560" y="5479653"/>
            <a:ext cx="82606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Foam Stand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AC9D9A-8886-D323-86EE-07D0F33445C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954081" y="3529675"/>
            <a:ext cx="289080" cy="13959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464CA4-B30B-9230-DECD-9CBE66EE1AC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515594" y="4175828"/>
            <a:ext cx="637028" cy="130382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6F95DD-B88A-828B-2631-F86B0AB569A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106569" y="3678793"/>
            <a:ext cx="2006935" cy="18008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86CE6E-E1B7-50F9-64D7-238A376C099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592555" y="3676226"/>
            <a:ext cx="892103" cy="18034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B1B4E7-4D2E-307C-6EDE-F6490182482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547848" y="3736443"/>
            <a:ext cx="1626136" cy="121276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EAA2767F-C7A2-D9FD-B890-C42EC061FF5A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9" t="4089" r="17274" b="5210"/>
          <a:stretch>
            <a:fillRect/>
          </a:stretch>
        </p:blipFill>
        <p:spPr bwMode="auto">
          <a:xfrm>
            <a:off x="1103060" y="4317361"/>
            <a:ext cx="3392704" cy="1808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613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AE46E-7F25-04B3-76DB-608C78C36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0"/>
          <a:stretch/>
        </p:blipFill>
        <p:spPr>
          <a:xfrm>
            <a:off x="1102213" y="2419660"/>
            <a:ext cx="4993787" cy="3292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740CC-1D84-3712-AC10-72025330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953" y="1889462"/>
            <a:ext cx="4764558" cy="435281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C76A8DD-74B7-852A-3B3C-DE12168C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23048010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6C60DE4B79564CBA7600315A333A56" ma:contentTypeVersion="9" ma:contentTypeDescription="Create a new document." ma:contentTypeScope="" ma:versionID="4bb0600e5617b369b19cf0951603f9dc">
  <xsd:schema xmlns:xsd="http://www.w3.org/2001/XMLSchema" xmlns:xs="http://www.w3.org/2001/XMLSchema" xmlns:p="http://schemas.microsoft.com/office/2006/metadata/properties" xmlns:ns3="574284a2-ba14-4ee0-ab37-a8c63b569942" xmlns:ns4="254beb76-0062-4527-9675-6ac2b40c9699" targetNamespace="http://schemas.microsoft.com/office/2006/metadata/properties" ma:root="true" ma:fieldsID="4ace027702133defc0eb1cd61d4c6cd7" ns3:_="" ns4:_="">
    <xsd:import namespace="574284a2-ba14-4ee0-ab37-a8c63b569942"/>
    <xsd:import namespace="254beb76-0062-4527-9675-6ac2b40c96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284a2-ba14-4ee0-ab37-a8c63b5699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beb76-0062-4527-9675-6ac2b40c969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74284a2-ba14-4ee0-ab37-a8c63b569942" xsi:nil="true"/>
  </documentManagement>
</p:properties>
</file>

<file path=customXml/itemProps1.xml><?xml version="1.0" encoding="utf-8"?>
<ds:datastoreItem xmlns:ds="http://schemas.openxmlformats.org/officeDocument/2006/customXml" ds:itemID="{29A6F01C-109C-4EE0-86B2-12404697CD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A7BEC6-3DFF-4FB8-9B5D-A60FA75BC2E4}">
  <ds:schemaRefs>
    <ds:schemaRef ds:uri="254beb76-0062-4527-9675-6ac2b40c9699"/>
    <ds:schemaRef ds:uri="574284a2-ba14-4ee0-ab37-a8c63b5699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168B1EC-39CE-45D8-8849-3B34F363704D}">
  <ds:schemaRefs>
    <ds:schemaRef ds:uri="254beb76-0062-4527-9675-6ac2b40c9699"/>
    <ds:schemaRef ds:uri="574284a2-ba14-4ee0-ab37-a8c63b56994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</Words>
  <Application>Microsoft Office PowerPoint</Application>
  <PresentationFormat>Widescreen</PresentationFormat>
  <Paragraphs>142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Retrospect</vt:lpstr>
      <vt:lpstr>Annular Fin Efficiency vs Thickness Analysis</vt:lpstr>
      <vt:lpstr>Introduction/Motive</vt:lpstr>
      <vt:lpstr>Theory</vt:lpstr>
      <vt:lpstr>Procurement</vt:lpstr>
      <vt:lpstr>Procurement (cont.)</vt:lpstr>
      <vt:lpstr>Experimental Overview</vt:lpstr>
      <vt:lpstr>Methodology</vt:lpstr>
      <vt:lpstr>Experimental Procedure</vt:lpstr>
      <vt:lpstr>Experimental Data</vt:lpstr>
      <vt:lpstr>Results</vt:lpstr>
      <vt:lpstr>Heat Rate Uncertainty</vt:lpstr>
      <vt:lpstr>Empirical Validation</vt:lpstr>
      <vt:lpstr>Limitations and Improvements</vt:lpstr>
      <vt:lpstr>Takeaways</vt:lpstr>
      <vt:lpstr>Thank you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Dobstaff, Jordan Andrew</dc:creator>
  <cp:lastModifiedBy>Tharun, Agathiya</cp:lastModifiedBy>
  <cp:revision>2</cp:revision>
  <dcterms:created xsi:type="dcterms:W3CDTF">2023-11-28T21:09:16Z</dcterms:created>
  <dcterms:modified xsi:type="dcterms:W3CDTF">2023-12-01T21:00:21Z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2023-11-28T21:09:31Z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d24b6589-2e2b-4f65-a09c-848071c0fb29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0x010100B96C60DE4B79564CBA7600315A333A56</vt:lpwstr>
  </property>
</Properties>
</file>